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8" r:id="rId6"/>
    <p:sldId id="261" r:id="rId7"/>
    <p:sldId id="263" r:id="rId8"/>
    <p:sldId id="264" r:id="rId9"/>
    <p:sldId id="257" r:id="rId10"/>
    <p:sldId id="453" r:id="rId11"/>
    <p:sldId id="259" r:id="rId12"/>
    <p:sldId id="454" r:id="rId13"/>
    <p:sldId id="455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FF0000"/>
    <a:srgbClr val="90EE90"/>
    <a:srgbClr val="A9A7A7"/>
    <a:srgbClr val="88CEEB"/>
    <a:srgbClr val="FEEB5C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E9178-502B-4778-814F-E00C05669051}" type="datetimeFigureOut">
              <a:rPr lang="it-IT" smtClean="0"/>
              <a:t>13/04/2021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E0EFB-34D2-4B6C-85A0-59D5E7FB38D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290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E665EE-722F-46DA-934C-AAC5D124C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07F9AF3-ED6D-4AC4-9233-1D8EE8D5A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AFC038-4CEF-4A94-80CB-32F38334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92690A-E2EF-400A-8128-05C77D74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495882-6CDF-4EF3-8B4C-7B616D39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080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4D42F1-41F4-4539-93B8-4C251A7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C57FD2-2B60-4DB6-9178-46164826F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1DFBFA-2624-4FB9-9EC7-08FFC735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47E84-DA77-490A-B691-2C2B13EF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254E76-BFB9-420F-A037-E248E3E2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81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0ADE04B-FD68-4CEA-801E-EC63C306D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59FB4C4-59D1-421C-AF5D-8D9CABBE9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62A4C9-6471-4542-8C58-CA8FEEB1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455B9B-E0D0-4DE1-9809-C21F1D03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5A8AF-CB9A-47CD-AB91-5D597952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252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B56500-6425-43F9-96A2-4B0712BC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179A43-660F-4F37-87D5-EAA4AF97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B86EF5-A363-47FE-A151-A28B0725B29A}"/>
              </a:ext>
            </a:extLst>
          </p:cNvPr>
          <p:cNvSpPr/>
          <p:nvPr userDrawn="1"/>
        </p:nvSpPr>
        <p:spPr>
          <a:xfrm>
            <a:off x="926934" y="-1"/>
            <a:ext cx="49610" cy="6810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F8DF54-A837-4DB5-BD18-497E7433720D}"/>
              </a:ext>
            </a:extLst>
          </p:cNvPr>
          <p:cNvSpPr txBox="1"/>
          <p:nvPr userDrawn="1"/>
        </p:nvSpPr>
        <p:spPr>
          <a:xfrm>
            <a:off x="926934" y="63660"/>
            <a:ext cx="8939649" cy="55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152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492076-579B-4EDD-A025-08639BCA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71FA3B-A673-414D-AFCA-FC42FDF8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81B9C-4F93-4411-9377-AFDE56CE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714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BC89E6-C8EB-43CB-8AC1-E1929A92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7F9041-1CE4-47FE-9F2A-C0A396394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77386-75D7-4D81-A40F-8371F4234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552839-565F-4623-ABA6-B343AEAE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326CE5-D3DF-48C8-BCBF-88C27645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47E39F-D90D-438F-9C57-A72F94D5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24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9866D-D874-46B5-AEFA-59B1E9EB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6237D3-B74B-458E-ACDF-5A38240D9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B3511A-3E1C-4648-823E-F1593C4EA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CF2E9AC-4576-4177-B2EC-0C66AE76D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B772913-A86F-4439-A21A-6C691A9C0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C8077FA-B1FE-4D91-A9A7-D7036230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5F1EB5-F9AD-4AC1-B7E6-4D532290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64BE147-BDD7-406D-97B1-79FB1DDE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349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7818D-3087-4EFA-A4A4-3F59230A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9A020E1-0203-4433-803C-78037E68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A170D2-C160-4695-B942-5A85D1B2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6F5C39-DF92-48DF-9F31-9B5EDF31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433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A5593E-4932-457E-9D06-AD58E22D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BF9AA2-AA8A-490E-8370-56FFAEBC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935AFA-DC29-4C43-A542-38429EF4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93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7D7A0-959A-4FC7-B189-3120DE8C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A1CF56-CB47-4111-A36F-D0D84E80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45C584-0453-4172-A358-1F0BDDE5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3D11D6-3F39-4C30-B085-0E083AFB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280F12-FF43-4AB4-9F0E-C29C38B2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C04C20-F228-4C0E-BA53-5FE9073E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067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8A0319-4AA9-4600-A696-60221801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1566786-026F-419C-8619-A3F8AE285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A798D-D243-402B-B80C-58A2128F9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1F2FAC-2C38-4E7B-B5C4-45534206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986CCC-A609-442C-AD38-463ABE1D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90933-AE7C-47DE-8BFC-0DA019DD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994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BCE6EF-EB8F-413B-B071-01C2F12B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0923E6-E0A5-462B-882D-73D53C78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7007645-80AD-40A4-8747-536FB524B24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48000">
                <a:srgbClr val="FB7D7F"/>
              </a:gs>
              <a:gs pos="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 descr="Immagine che contiene nero, segnale, arresto, rosso&#10;&#10;Descrizione generata automaticamente">
            <a:extLst>
              <a:ext uri="{FF2B5EF4-FFF2-40B4-BE49-F238E27FC236}">
                <a16:creationId xmlns:a16="http://schemas.microsoft.com/office/drawing/2014/main" id="{DE656346-A8A4-4D63-8A9E-F0D675343E8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6203791"/>
            <a:ext cx="1584960" cy="627380"/>
          </a:xfrm>
          <a:prstGeom prst="rect">
            <a:avLst/>
          </a:prstGeom>
          <a:noFill/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DFC80E-BD75-4E58-936E-289B0C954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34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2A57-3B2B-499A-A268-5080A353F83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48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rba, edificio, esterni, casa&#10;&#10;Descrizione generata automaticamente">
            <a:extLst>
              <a:ext uri="{FF2B5EF4-FFF2-40B4-BE49-F238E27FC236}">
                <a16:creationId xmlns:a16="http://schemas.microsoft.com/office/drawing/2014/main" id="{8F8AC9A6-28FF-48EC-9F5C-0FFD4B868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" b="18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B74AA89-C219-403E-979B-0A7DDEE2BF7D}"/>
              </a:ext>
            </a:extLst>
          </p:cNvPr>
          <p:cNvSpPr/>
          <p:nvPr/>
        </p:nvSpPr>
        <p:spPr>
          <a:xfrm>
            <a:off x="926934" y="-2"/>
            <a:ext cx="45719" cy="124301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557B181-570B-431C-8983-619ACE9B9117}"/>
              </a:ext>
            </a:extLst>
          </p:cNvPr>
          <p:cNvSpPr/>
          <p:nvPr/>
        </p:nvSpPr>
        <p:spPr>
          <a:xfrm flipH="1">
            <a:off x="2753360" y="2169803"/>
            <a:ext cx="6685280" cy="2518394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7A6101-399B-4212-8B5E-9A80C7E4CBDE}"/>
              </a:ext>
            </a:extLst>
          </p:cNvPr>
          <p:cNvSpPr txBox="1"/>
          <p:nvPr/>
        </p:nvSpPr>
        <p:spPr>
          <a:xfrm>
            <a:off x="2763520" y="2588633"/>
            <a:ext cx="6685280" cy="149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+mj-lt"/>
              </a:rPr>
              <a:t>Modellazione, simulazione e controllo 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+mj-lt"/>
              </a:rPr>
              <a:t> di un manipolatore 5R</a:t>
            </a:r>
            <a:r>
              <a:rPr lang="it-IT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chemeClr val="bg1"/>
                </a:solidFill>
                <a:latin typeface="+mj-lt"/>
              </a:rPr>
              <a:t>Sistemi meccatronici II – aa 2020-2021</a:t>
            </a:r>
            <a:endParaRPr lang="it-IT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Immagine 14" descr="Immagine che contiene nero, segnale, arresto, rosso&#10;&#10;Descrizione generata automaticamente">
            <a:extLst>
              <a:ext uri="{FF2B5EF4-FFF2-40B4-BE49-F238E27FC236}">
                <a16:creationId xmlns:a16="http://schemas.microsoft.com/office/drawing/2014/main" id="{E222C71B-07E7-4775-9AA8-7FD754C091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6" y="78580"/>
            <a:ext cx="2743198" cy="1085849"/>
          </a:xfrm>
          <a:prstGeom prst="rect">
            <a:avLst/>
          </a:prstGeom>
          <a:noFill/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110E240-1DFD-4C5F-804D-B56F7200A8E4}"/>
              </a:ext>
            </a:extLst>
          </p:cNvPr>
          <p:cNvSpPr/>
          <p:nvPr/>
        </p:nvSpPr>
        <p:spPr>
          <a:xfrm>
            <a:off x="0" y="5043972"/>
            <a:ext cx="12192000" cy="345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3A32C69A-41CE-4261-A3A9-A764F468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68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05232C62-E09A-4011-8260-2E318F96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6979BE-3D54-47D8-AE49-CBF7F6DCEEFA}"/>
              </a:ext>
            </a:extLst>
          </p:cNvPr>
          <p:cNvSpPr txBox="1"/>
          <p:nvPr/>
        </p:nvSpPr>
        <p:spPr>
          <a:xfrm>
            <a:off x="393795" y="5186637"/>
            <a:ext cx="3361459" cy="135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Filippo </a:t>
            </a:r>
            <a:r>
              <a:rPr lang="en-US" sz="2000" dirty="0" err="1">
                <a:latin typeface="+mj-lt"/>
              </a:rPr>
              <a:t>Cortinovis</a:t>
            </a:r>
            <a:r>
              <a:rPr lang="en-US" sz="2000" dirty="0">
                <a:latin typeface="+mj-lt"/>
              </a:rPr>
              <a:t>       </a:t>
            </a:r>
            <a:r>
              <a:rPr lang="en-US" sz="2000" b="0" i="0" dirty="0">
                <a:effectLst/>
                <a:latin typeface="+mj-lt"/>
              </a:rPr>
              <a:t>filippo.cortinovis@unibg.it</a:t>
            </a:r>
            <a:endParaRPr lang="en-US" sz="20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Santinelli Jasmine       jasmine.santinelli@gmail.com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741CB3-D31B-46AB-87AC-543661C7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AD132A57-3B2B-499A-A268-5080A353F83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568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A25E34C-EBF6-447C-8043-ADD45A7EE23C}"/>
              </a:ext>
            </a:extLst>
          </p:cNvPr>
          <p:cNvSpPr txBox="1">
            <a:spLocks/>
          </p:cNvSpPr>
          <p:nvPr/>
        </p:nvSpPr>
        <p:spPr>
          <a:xfrm>
            <a:off x="457201" y="412454"/>
            <a:ext cx="2381250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Descrizione del progetto</a:t>
            </a:r>
            <a:endParaRPr lang="en-US" sz="2800" b="1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BFA2E45-93C8-4885-8E31-61C7815722B5}"/>
              </a:ext>
            </a:extLst>
          </p:cNvPr>
          <p:cNvSpPr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 err="1"/>
              <a:t>L’obiettivo</a:t>
            </a:r>
            <a:r>
              <a:rPr lang="en-US" sz="1700" dirty="0"/>
              <a:t> </a:t>
            </a:r>
            <a:r>
              <a:rPr lang="en-US" sz="1700" b="1" dirty="0" err="1"/>
              <a:t>primario</a:t>
            </a:r>
            <a:r>
              <a:rPr lang="en-US" sz="1700" dirty="0"/>
              <a:t> del </a:t>
            </a:r>
            <a:r>
              <a:rPr lang="en-US" sz="1700" dirty="0" err="1"/>
              <a:t>progetto</a:t>
            </a:r>
            <a:r>
              <a:rPr lang="en-US" sz="1700" dirty="0"/>
              <a:t> è la </a:t>
            </a:r>
            <a:r>
              <a:rPr lang="en-US" sz="1700" dirty="0" err="1"/>
              <a:t>movimentazione</a:t>
            </a:r>
            <a:r>
              <a:rPr lang="en-US" sz="1700" dirty="0"/>
              <a:t> di un </a:t>
            </a:r>
            <a:r>
              <a:rPr lang="en-US" sz="1700" b="1" dirty="0" err="1"/>
              <a:t>manipolatore</a:t>
            </a:r>
            <a:r>
              <a:rPr lang="en-US" sz="1700" b="1" dirty="0"/>
              <a:t> a </a:t>
            </a:r>
            <a:r>
              <a:rPr lang="en-US" sz="1700" b="1" dirty="0" err="1"/>
              <a:t>cinematica</a:t>
            </a:r>
            <a:r>
              <a:rPr lang="en-US" sz="1700" b="1" dirty="0"/>
              <a:t> parallela </a:t>
            </a:r>
            <a:r>
              <a:rPr lang="en-US" sz="1700" dirty="0"/>
              <a:t>(</a:t>
            </a:r>
            <a:r>
              <a:rPr lang="en-US" sz="1700" dirty="0" err="1"/>
              <a:t>pkm</a:t>
            </a:r>
            <a:r>
              <a:rPr lang="en-US" sz="1700" dirty="0"/>
              <a:t>), </a:t>
            </a:r>
            <a:r>
              <a:rPr lang="en-US" sz="1700" dirty="0" err="1"/>
              <a:t>ovvero</a:t>
            </a:r>
            <a:r>
              <a:rPr lang="en-US" sz="1700" dirty="0"/>
              <a:t> la </a:t>
            </a:r>
            <a:r>
              <a:rPr lang="en-US" sz="1700" dirty="0" err="1"/>
              <a:t>capacità</a:t>
            </a:r>
            <a:r>
              <a:rPr lang="en-US" sz="1700" dirty="0"/>
              <a:t> di </a:t>
            </a:r>
            <a:r>
              <a:rPr lang="en-US" sz="1700" dirty="0" err="1"/>
              <a:t>imporre</a:t>
            </a:r>
            <a:r>
              <a:rPr lang="en-US" sz="1700" dirty="0"/>
              <a:t> </a:t>
            </a:r>
            <a:r>
              <a:rPr lang="en-US" sz="1700" dirty="0" err="1"/>
              <a:t>all’end</a:t>
            </a:r>
            <a:r>
              <a:rPr lang="en-US" sz="1700" dirty="0"/>
              <a:t>-effector una </a:t>
            </a:r>
            <a:r>
              <a:rPr lang="en-US" sz="1700" dirty="0" err="1"/>
              <a:t>traiettoria</a:t>
            </a:r>
            <a:r>
              <a:rPr lang="en-US" sz="1700" dirty="0"/>
              <a:t> desiderata.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495C145-571C-4015-813B-0ECF0A09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0" t="6479" r="1000" b="12316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F559146-452F-4E27-A3D3-153349BD0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7" r="33333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320F544-D89B-4FEA-8179-676ED8DF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D132A57-3B2B-499A-A268-5080A353F832}" type="slidenum">
              <a:rPr lang="en-US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320F544-D89B-4FEA-8179-676ED8DF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3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A25E34C-EBF6-447C-8043-ADD45A7EE23C}"/>
              </a:ext>
            </a:extLst>
          </p:cNvPr>
          <p:cNvSpPr txBox="1">
            <a:spLocks/>
          </p:cNvSpPr>
          <p:nvPr/>
        </p:nvSpPr>
        <p:spPr>
          <a:xfrm>
            <a:off x="1021117" y="119262"/>
            <a:ext cx="4220319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Sviluppi successivi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BFA2E45-93C8-4885-8E31-61C7815722B5}"/>
              </a:ext>
            </a:extLst>
          </p:cNvPr>
          <p:cNvSpPr/>
          <p:nvPr/>
        </p:nvSpPr>
        <p:spPr>
          <a:xfrm>
            <a:off x="594989" y="1291957"/>
            <a:ext cx="36077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b="1" dirty="0"/>
              <a:t>TELECONTROLLO: </a:t>
            </a:r>
          </a:p>
          <a:p>
            <a:pPr algn="just"/>
            <a:endParaRPr lang="it-IT" b="1" dirty="0"/>
          </a:p>
          <a:p>
            <a:pPr algn="just"/>
            <a:r>
              <a:rPr lang="it-IT" dirty="0"/>
              <a:t>Il desiderio finale è riuscire ad imporre un movimento al pkm utilizzando </a:t>
            </a:r>
            <a:r>
              <a:rPr lang="it-IT" b="1" dirty="0"/>
              <a:t>l’interfaccia </a:t>
            </a:r>
            <a:r>
              <a:rPr lang="it-IT" b="1" dirty="0" err="1"/>
              <a:t>aptica</a:t>
            </a:r>
            <a:r>
              <a:rPr lang="it-IT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Maneggiando il sensore di forza di quest’ultima è infatti possibile imprimere un movimento, traducibile successivamente nei set point di coppia da inviare ai motori del 5R. </a:t>
            </a:r>
          </a:p>
          <a:p>
            <a:endParaRPr lang="it-IT" dirty="0"/>
          </a:p>
        </p:txBody>
      </p:sp>
      <p:pic>
        <p:nvPicPr>
          <p:cNvPr id="25" name="adams ver">
            <a:hlinkClick r:id="" action="ppaction://media"/>
            <a:extLst>
              <a:ext uri="{FF2B5EF4-FFF2-40B4-BE49-F238E27FC236}">
                <a16:creationId xmlns:a16="http://schemas.microsoft.com/office/drawing/2014/main" id="{DCC95DDA-87AD-4DEF-A22F-96D526520B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60" end="2395.3"/>
                </p14:media>
              </p:ext>
            </p:extLst>
          </p:nvPr>
        </p:nvPicPr>
        <p:blipFill rotWithShape="1">
          <a:blip r:embed="rId4"/>
          <a:srcRect l="30399" t="19039" r="39755" b="24825"/>
          <a:stretch/>
        </p:blipFill>
        <p:spPr>
          <a:xfrm>
            <a:off x="5984013" y="411598"/>
            <a:ext cx="4979258" cy="4897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 descr="Immagine che contiene interni, dispositivo&#10;&#10;Descrizione generata automaticamente">
            <a:extLst>
              <a:ext uri="{FF2B5EF4-FFF2-40B4-BE49-F238E27FC236}">
                <a16:creationId xmlns:a16="http://schemas.microsoft.com/office/drawing/2014/main" id="{4921F588-074E-4B5F-BFD8-8B3DE88C1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" r="7500" b="2"/>
          <a:stretch/>
        </p:blipFill>
        <p:spPr>
          <a:xfrm>
            <a:off x="4849905" y="0"/>
            <a:ext cx="7342095" cy="61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8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2A0B95-5052-4F62-8DBF-3023F299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4</a:t>
            </a:fld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A3C67E9-27B7-4C95-9920-B16C91FDCC8D}"/>
              </a:ext>
            </a:extLst>
          </p:cNvPr>
          <p:cNvSpPr txBox="1">
            <a:spLocks/>
          </p:cNvSpPr>
          <p:nvPr/>
        </p:nvSpPr>
        <p:spPr>
          <a:xfrm>
            <a:off x="961715" y="119465"/>
            <a:ext cx="6377145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Passi da seguire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BD4BCB9-9760-4A95-8DF2-2C79393AEBC0}"/>
              </a:ext>
            </a:extLst>
          </p:cNvPr>
          <p:cNvGrpSpPr/>
          <p:nvPr/>
        </p:nvGrpSpPr>
        <p:grpSpPr>
          <a:xfrm>
            <a:off x="253807" y="1374922"/>
            <a:ext cx="11509098" cy="2784911"/>
            <a:chOff x="685679" y="1362562"/>
            <a:chExt cx="10973342" cy="2127830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518377-3A12-4E10-97BE-D69BDF10DB2A}"/>
                </a:ext>
              </a:extLst>
            </p:cNvPr>
            <p:cNvSpPr txBox="1"/>
            <p:nvPr/>
          </p:nvSpPr>
          <p:spPr>
            <a:xfrm>
              <a:off x="685679" y="1362562"/>
              <a:ext cx="2976461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Modellazione e simulazione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C905466-D02B-46A4-A9D3-476C321EAEDF}"/>
                </a:ext>
              </a:extLst>
            </p:cNvPr>
            <p:cNvSpPr txBox="1"/>
            <p:nvPr/>
          </p:nvSpPr>
          <p:spPr>
            <a:xfrm>
              <a:off x="709934" y="1953464"/>
              <a:ext cx="2494906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E9D04B68-C293-44DF-95E8-D4F01E1BD24B}"/>
                    </a:ext>
                  </a:extLst>
                </p:cNvPr>
                <p:cNvSpPr txBox="1"/>
                <p:nvPr/>
              </p:nvSpPr>
              <p:spPr>
                <a:xfrm>
                  <a:off x="816696" y="1953464"/>
                  <a:ext cx="1870059" cy="4720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lit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E9D04B68-C293-44DF-95E8-D4F01E1BD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96" y="1953464"/>
                  <a:ext cx="1870059" cy="4720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875A7D4-7123-4D74-BD85-0F5B6A793E33}"/>
                </a:ext>
              </a:extLst>
            </p:cNvPr>
            <p:cNvSpPr txBox="1"/>
            <p:nvPr/>
          </p:nvSpPr>
          <p:spPr>
            <a:xfrm>
              <a:off x="5051136" y="1367277"/>
              <a:ext cx="1482852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Sistema fisico 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1DCACE9-7675-4F4A-AEF5-1664D4D2503A}"/>
                </a:ext>
              </a:extLst>
            </p:cNvPr>
            <p:cNvSpPr txBox="1"/>
            <p:nvPr/>
          </p:nvSpPr>
          <p:spPr>
            <a:xfrm>
              <a:off x="3746977" y="1953464"/>
              <a:ext cx="2494906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A239CD0A-966D-40DD-9FC2-84245FA12E81}"/>
                </a:ext>
              </a:extLst>
            </p:cNvPr>
            <p:cNvCxnSpPr>
              <a:cxnSpLocks/>
            </p:cNvCxnSpPr>
            <p:nvPr/>
          </p:nvCxnSpPr>
          <p:spPr>
            <a:xfrm>
              <a:off x="3406158" y="3023871"/>
              <a:ext cx="581819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Immagine 15" descr="Immagine che contiene disegnando, segnale&#10;&#10;Descrizione generata automaticamente">
              <a:extLst>
                <a:ext uri="{FF2B5EF4-FFF2-40B4-BE49-F238E27FC236}">
                  <a16:creationId xmlns:a16="http://schemas.microsoft.com/office/drawing/2014/main" id="{1FAE63AB-06B9-4197-9EFF-030115B56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87" y="2427824"/>
              <a:ext cx="1628564" cy="850925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AEA8DA6-7751-47E3-B624-C39D428569C3}"/>
                </a:ext>
              </a:extLst>
            </p:cNvPr>
            <p:cNvSpPr txBox="1"/>
            <p:nvPr/>
          </p:nvSpPr>
          <p:spPr>
            <a:xfrm>
              <a:off x="9040500" y="1367277"/>
              <a:ext cx="1926440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Confronto risultati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4BA7EAC-835D-499B-914F-F2A37E89B67D}"/>
                </a:ext>
              </a:extLst>
            </p:cNvPr>
            <p:cNvSpPr txBox="1"/>
            <p:nvPr/>
          </p:nvSpPr>
          <p:spPr>
            <a:xfrm>
              <a:off x="6767105" y="1973508"/>
              <a:ext cx="2494906" cy="28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4D52B99A-6F97-439D-8966-A88B2F215F82}"/>
                </a:ext>
              </a:extLst>
            </p:cNvPr>
            <p:cNvSpPr txBox="1"/>
            <p:nvPr/>
          </p:nvSpPr>
          <p:spPr>
            <a:xfrm>
              <a:off x="6988221" y="3278749"/>
              <a:ext cx="50" cy="211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E4448655-F003-4B90-AD91-C43563B56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46324" y="2990955"/>
              <a:ext cx="574511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598913D0-708A-4AAD-B5EB-B7BF55C47DB5}"/>
                </a:ext>
              </a:extLst>
            </p:cNvPr>
            <p:cNvCxnSpPr>
              <a:cxnSpLocks/>
            </p:cNvCxnSpPr>
            <p:nvPr/>
          </p:nvCxnSpPr>
          <p:spPr>
            <a:xfrm>
              <a:off x="738996" y="1703726"/>
              <a:ext cx="10920025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F8BB35C9-6B00-4C16-9A36-FEF9523F41CA}"/>
                </a:ext>
              </a:extLst>
            </p:cNvPr>
            <p:cNvCxnSpPr/>
            <p:nvPr/>
          </p:nvCxnSpPr>
          <p:spPr>
            <a:xfrm flipH="1">
              <a:off x="816696" y="1717580"/>
              <a:ext cx="2281381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D26CDF8C-F6FB-41BB-BD06-4F3E2345B786}"/>
                </a:ext>
              </a:extLst>
            </p:cNvPr>
            <p:cNvCxnSpPr/>
            <p:nvPr/>
          </p:nvCxnSpPr>
          <p:spPr>
            <a:xfrm flipH="1">
              <a:off x="4669490" y="1718654"/>
              <a:ext cx="2281381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5E30EF2-F659-431D-A6C2-C61F7C8AC8D8}"/>
                </a:ext>
              </a:extLst>
            </p:cNvPr>
            <p:cNvCxnSpPr/>
            <p:nvPr/>
          </p:nvCxnSpPr>
          <p:spPr>
            <a:xfrm flipH="1">
              <a:off x="8863030" y="1703726"/>
              <a:ext cx="2281381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C8BBB8AA-08A9-4CD6-B925-96954A0E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70" y="3703700"/>
            <a:ext cx="1995391" cy="149194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B583468D-99FE-45CA-B25D-0AC1961F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11" y="2629460"/>
            <a:ext cx="3526082" cy="1839578"/>
          </a:xfrm>
          <a:prstGeom prst="rect">
            <a:avLst/>
          </a:prstGeom>
        </p:spPr>
      </p:pic>
      <p:pic>
        <p:nvPicPr>
          <p:cNvPr id="28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B7DD5CCD-C7A8-4525-8C48-1164F3C390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3886351" y="2359196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7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2A0B95-5052-4F62-8DBF-3023F299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5</a:t>
            </a:fld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A3C67E9-27B7-4C95-9920-B16C91FDCC8D}"/>
              </a:ext>
            </a:extLst>
          </p:cNvPr>
          <p:cNvSpPr txBox="1">
            <a:spLocks/>
          </p:cNvSpPr>
          <p:nvPr/>
        </p:nvSpPr>
        <p:spPr>
          <a:xfrm>
            <a:off x="1050492" y="131489"/>
            <a:ext cx="6377145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Prima fase: Modellazione e studio del sistema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7AC5EE2-9714-4AAF-8E87-55ECF985149A}"/>
              </a:ext>
            </a:extLst>
          </p:cNvPr>
          <p:cNvGrpSpPr/>
          <p:nvPr/>
        </p:nvGrpSpPr>
        <p:grpSpPr>
          <a:xfrm>
            <a:off x="316646" y="3217911"/>
            <a:ext cx="11558707" cy="2474765"/>
            <a:chOff x="360625" y="1307630"/>
            <a:chExt cx="11606035" cy="282204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9CC1730-1C90-4B0F-8321-0395AB54FC94}"/>
                </a:ext>
              </a:extLst>
            </p:cNvPr>
            <p:cNvGrpSpPr/>
            <p:nvPr/>
          </p:nvGrpSpPr>
          <p:grpSpPr>
            <a:xfrm>
              <a:off x="360625" y="1307630"/>
              <a:ext cx="11606035" cy="2822040"/>
              <a:chOff x="709934" y="1307630"/>
              <a:chExt cx="11606035" cy="2822040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5FFE9F2-E06E-41D5-A4F0-B77E603F8B0A}"/>
                  </a:ext>
                </a:extLst>
              </p:cNvPr>
              <p:cNvSpPr txBox="1"/>
              <p:nvPr/>
            </p:nvSpPr>
            <p:spPr>
              <a:xfrm>
                <a:off x="9821063" y="1959487"/>
                <a:ext cx="2494906" cy="947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+mj-lt"/>
                  </a:rPr>
                  <a:t>Simulazione del comportamento del sistema controllato.</a:t>
                </a:r>
              </a:p>
            </p:txBody>
          </p:sp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FBD4BCB9-9760-4A95-8DF2-2C79393AEBC0}"/>
                  </a:ext>
                </a:extLst>
              </p:cNvPr>
              <p:cNvGrpSpPr/>
              <p:nvPr/>
            </p:nvGrpSpPr>
            <p:grpSpPr>
              <a:xfrm>
                <a:off x="709934" y="1307630"/>
                <a:ext cx="11021943" cy="2822040"/>
                <a:chOff x="709934" y="1307630"/>
                <a:chExt cx="11021943" cy="2822040"/>
              </a:xfrm>
            </p:grpSpPr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B518377-3A12-4E10-97BE-D69BDF10DB2A}"/>
                    </a:ext>
                  </a:extLst>
                </p:cNvPr>
                <p:cNvSpPr txBox="1"/>
                <p:nvPr/>
              </p:nvSpPr>
              <p:spPr>
                <a:xfrm>
                  <a:off x="1197985" y="1313019"/>
                  <a:ext cx="14828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b="1" dirty="0">
                      <a:solidFill>
                        <a:srgbClr val="FF0000"/>
                      </a:solidFill>
                    </a:rPr>
                    <a:t>Modellazione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8C905466-D02B-46A4-A9D3-476C321EAEDF}"/>
                    </a:ext>
                  </a:extLst>
                </p:cNvPr>
                <p:cNvSpPr txBox="1"/>
                <p:nvPr/>
              </p:nvSpPr>
              <p:spPr>
                <a:xfrm>
                  <a:off x="709934" y="1983836"/>
                  <a:ext cx="2494906" cy="1228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latin typeface="+mj-lt"/>
                    </a:rPr>
                    <a:t>Scrittura delle equazioni che descrivono la dinamica del sistema in forma di stato.</a:t>
                  </a:r>
                  <a:endParaRPr lang="en-US" sz="1600" dirty="0">
                    <a:latin typeface="+mj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CasellaDiTesto 11">
                      <a:extLst>
                        <a:ext uri="{FF2B5EF4-FFF2-40B4-BE49-F238E27FC236}">
                          <a16:creationId xmlns:a16="http://schemas.microsoft.com/office/drawing/2014/main" id="{E9D04B68-C293-44DF-95E8-D4F01E1BD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934" y="3424906"/>
                      <a:ext cx="2494906" cy="6178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CasellaDiTesto 11">
                      <a:extLst>
                        <a:ext uri="{FF2B5EF4-FFF2-40B4-BE49-F238E27FC236}">
                          <a16:creationId xmlns:a16="http://schemas.microsoft.com/office/drawing/2014/main" id="{E9D04B68-C293-44DF-95E8-D4F01E1BD2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9934" y="3424906"/>
                      <a:ext cx="2494906" cy="617861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E875A7D4-7123-4D74-BD85-0F5B6A793E33}"/>
                    </a:ext>
                  </a:extLst>
                </p:cNvPr>
                <p:cNvSpPr txBox="1"/>
                <p:nvPr/>
              </p:nvSpPr>
              <p:spPr>
                <a:xfrm>
                  <a:off x="4102083" y="1313019"/>
                  <a:ext cx="14828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b="1" dirty="0">
                      <a:solidFill>
                        <a:srgbClr val="FF0000"/>
                      </a:solidFill>
                    </a:rPr>
                    <a:t>Simulazione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31DCACE9-7675-4F4A-AEF5-1664D4D2503A}"/>
                    </a:ext>
                  </a:extLst>
                </p:cNvPr>
                <p:cNvSpPr txBox="1"/>
                <p:nvPr/>
              </p:nvSpPr>
              <p:spPr>
                <a:xfrm>
                  <a:off x="3675181" y="1985893"/>
                  <a:ext cx="2494906" cy="1228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latin typeface="+mj-lt"/>
                    </a:rPr>
                    <a:t>Implementazione in </a:t>
                  </a:r>
                  <a:r>
                    <a:rPr lang="it-IT" sz="1600" i="1" dirty="0">
                      <a:latin typeface="+mj-lt"/>
                    </a:rPr>
                    <a:t>Matlab/Simulink </a:t>
                  </a:r>
                  <a:r>
                    <a:rPr lang="it-IT" sz="1600" dirty="0">
                      <a:latin typeface="+mj-lt"/>
                    </a:rPr>
                    <a:t>delle equazioni scritte in fase di modellazione.</a:t>
                  </a:r>
                </a:p>
              </p:txBody>
            </p:sp>
            <p:cxnSp>
              <p:nvCxnSpPr>
                <p:cNvPr id="15" name="Connettore 2 14">
                  <a:extLst>
                    <a:ext uri="{FF2B5EF4-FFF2-40B4-BE49-F238E27FC236}">
                      <a16:creationId xmlns:a16="http://schemas.microsoft.com/office/drawing/2014/main" id="{A239CD0A-966D-40DD-9FC2-84245FA12E81}"/>
                    </a:ext>
                  </a:extLst>
                </p:cNvPr>
                <p:cNvCxnSpPr>
                  <a:cxnSpLocks/>
                  <a:stCxn id="11" idx="3"/>
                  <a:endCxn id="14" idx="1"/>
                </p:cNvCxnSpPr>
                <p:nvPr/>
              </p:nvCxnSpPr>
              <p:spPr>
                <a:xfrm>
                  <a:off x="3204840" y="2598026"/>
                  <a:ext cx="470341" cy="2057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6" name="Immagine 15" descr="Immagine che contiene disegnando, segnale&#10;&#10;Descrizione generata automaticamente">
                  <a:extLst>
                    <a:ext uri="{FF2B5EF4-FFF2-40B4-BE49-F238E27FC236}">
                      <a16:creationId xmlns:a16="http://schemas.microsoft.com/office/drawing/2014/main" id="{1FAE63AB-06B9-4197-9EFF-030115B56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9227" y="3278745"/>
                  <a:ext cx="1628564" cy="850925"/>
                </a:xfrm>
                <a:prstGeom prst="rect">
                  <a:avLst/>
                </a:prstGeom>
              </p:spPr>
            </p:pic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1AEA8DA6-7751-47E3-B624-C39D428569C3}"/>
                    </a:ext>
                  </a:extLst>
                </p:cNvPr>
                <p:cNvSpPr txBox="1"/>
                <p:nvPr/>
              </p:nvSpPr>
              <p:spPr>
                <a:xfrm>
                  <a:off x="6944576" y="1313019"/>
                  <a:ext cx="192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b="1" dirty="0">
                      <a:solidFill>
                        <a:srgbClr val="FF0000"/>
                      </a:solidFill>
                    </a:rPr>
                    <a:t>Sintesi regolatore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D4BA7EAC-835D-499B-914F-F2A37E89B67D}"/>
                    </a:ext>
                  </a:extLst>
                </p:cNvPr>
                <p:cNvSpPr txBox="1"/>
                <p:nvPr/>
              </p:nvSpPr>
              <p:spPr>
                <a:xfrm>
                  <a:off x="6784020" y="1946957"/>
                  <a:ext cx="2494906" cy="947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latin typeface="+mj-lt"/>
                    </a:rPr>
                    <a:t>Sintesi del regolatore con cui stabilizzare il sistema meccanico</a:t>
                  </a:r>
                </a:p>
              </p:txBody>
            </p:sp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1E9A2D29-14FE-4D26-A5AD-D0E9C91186C4}"/>
                    </a:ext>
                  </a:extLst>
                </p:cNvPr>
                <p:cNvGrpSpPr/>
                <p:nvPr/>
              </p:nvGrpSpPr>
              <p:grpSpPr>
                <a:xfrm>
                  <a:off x="6664348" y="3278749"/>
                  <a:ext cx="2290780" cy="850921"/>
                  <a:chOff x="7326157" y="4295822"/>
                  <a:chExt cx="3834603" cy="148614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Rettangolo 27">
                        <a:extLst>
                          <a:ext uri="{FF2B5EF4-FFF2-40B4-BE49-F238E27FC236}">
                            <a16:creationId xmlns:a16="http://schemas.microsoft.com/office/drawing/2014/main" id="{0AA5F284-F45C-43AF-8B21-05AEAB20DE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07600" y="4376573"/>
                        <a:ext cx="1149200" cy="439675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𝑃𝑟𝑜𝑐𝑒𝑠𝑠𝑜</m:t>
                              </m:r>
                            </m:oMath>
                          </m:oMathPara>
                        </a14:m>
                        <a:endParaRPr 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Rettangolo 27">
                        <a:extLst>
                          <a:ext uri="{FF2B5EF4-FFF2-40B4-BE49-F238E27FC236}">
                            <a16:creationId xmlns:a16="http://schemas.microsoft.com/office/drawing/2014/main" id="{0AA5F284-F45C-43AF-8B21-05AEAB20DE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07600" y="4376573"/>
                        <a:ext cx="1149200" cy="43967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6195"/>
                        </a:stretch>
                      </a:blipFill>
                      <a:ln w="63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Rettangolo 28">
                        <a:extLst>
                          <a:ext uri="{FF2B5EF4-FFF2-40B4-BE49-F238E27FC236}">
                            <a16:creationId xmlns:a16="http://schemas.microsoft.com/office/drawing/2014/main" id="{654CA9DF-6F8F-4F46-883C-D8FB878D6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8188" y="5342287"/>
                        <a:ext cx="603608" cy="439675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it-IT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m:oMathPara>
                        </a14:m>
                        <a:endParaRPr 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Rettangolo 28">
                        <a:extLst>
                          <a:ext uri="{FF2B5EF4-FFF2-40B4-BE49-F238E27FC236}">
                            <a16:creationId xmlns:a16="http://schemas.microsoft.com/office/drawing/2014/main" id="{654CA9DF-6F8F-4F46-883C-D8FB878D6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98188" y="5342287"/>
                        <a:ext cx="603608" cy="4396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63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0" name="Connettore 2 29">
                    <a:extLst>
                      <a:ext uri="{FF2B5EF4-FFF2-40B4-BE49-F238E27FC236}">
                        <a16:creationId xmlns:a16="http://schemas.microsoft.com/office/drawing/2014/main" id="{A23FAFE5-F641-4FD9-AA47-B207BFD46734}"/>
                      </a:ext>
                    </a:extLst>
                  </p:cNvPr>
                  <p:cNvCxnSpPr>
                    <a:cxnSpLocks/>
                    <a:endCxn id="31" idx="2"/>
                  </p:cNvCxnSpPr>
                  <p:nvPr/>
                </p:nvCxnSpPr>
                <p:spPr>
                  <a:xfrm>
                    <a:off x="7326157" y="4596410"/>
                    <a:ext cx="675133" cy="1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Ovale 30">
                    <a:extLst>
                      <a:ext uri="{FF2B5EF4-FFF2-40B4-BE49-F238E27FC236}">
                        <a16:creationId xmlns:a16="http://schemas.microsoft.com/office/drawing/2014/main" id="{1591ACFD-7097-415D-88D8-DC88CA147C08}"/>
                      </a:ext>
                    </a:extLst>
                  </p:cNvPr>
                  <p:cNvSpPr/>
                  <p:nvPr/>
                </p:nvSpPr>
                <p:spPr>
                  <a:xfrm>
                    <a:off x="8001290" y="4457914"/>
                    <a:ext cx="258445" cy="276994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CasellaDiTesto 31">
                        <a:extLst>
                          <a:ext uri="{FF2B5EF4-FFF2-40B4-BE49-F238E27FC236}">
                            <a16:creationId xmlns:a16="http://schemas.microsoft.com/office/drawing/2014/main" id="{4D52B99A-6F97-439D-8966-A88B2F215F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68294" y="4295822"/>
                        <a:ext cx="178316" cy="2161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CasellaDiTesto 31">
                        <a:extLst>
                          <a:ext uri="{FF2B5EF4-FFF2-40B4-BE49-F238E27FC236}">
                            <a16:creationId xmlns:a16="http://schemas.microsoft.com/office/drawing/2014/main" id="{4D52B99A-6F97-439D-8966-A88B2F215F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68294" y="4295822"/>
                        <a:ext cx="178316" cy="21613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52941" r="-58824" b="-6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CasellaDiTesto 32">
                        <a:extLst>
                          <a:ext uri="{FF2B5EF4-FFF2-40B4-BE49-F238E27FC236}">
                            <a16:creationId xmlns:a16="http://schemas.microsoft.com/office/drawing/2014/main" id="{7A00786A-C8E0-44AF-9E6C-62551CE661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04489" y="4622223"/>
                        <a:ext cx="178316" cy="2161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CasellaDiTesto 32">
                        <a:extLst>
                          <a:ext uri="{FF2B5EF4-FFF2-40B4-BE49-F238E27FC236}">
                            <a16:creationId xmlns:a16="http://schemas.microsoft.com/office/drawing/2014/main" id="{7A00786A-C8E0-44AF-9E6C-62551CE6618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04489" y="4622223"/>
                        <a:ext cx="178316" cy="21613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52941" r="-58824" b="-5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4" name="Connettore a gomito 33">
                    <a:extLst>
                      <a:ext uri="{FF2B5EF4-FFF2-40B4-BE49-F238E27FC236}">
                        <a16:creationId xmlns:a16="http://schemas.microsoft.com/office/drawing/2014/main" id="{DAEDC3C3-6183-4EBB-9A76-901E143DA5C3}"/>
                      </a:ext>
                    </a:extLst>
                  </p:cNvPr>
                  <p:cNvCxnSpPr>
                    <a:stCxn id="28" idx="2"/>
                    <a:endCxn id="29" idx="3"/>
                  </p:cNvCxnSpPr>
                  <p:nvPr/>
                </p:nvCxnSpPr>
                <p:spPr>
                  <a:xfrm rot="5400000">
                    <a:off x="9269060" y="4848984"/>
                    <a:ext cx="745877" cy="680404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ttore 2 34">
                    <a:extLst>
                      <a:ext uri="{FF2B5EF4-FFF2-40B4-BE49-F238E27FC236}">
                        <a16:creationId xmlns:a16="http://schemas.microsoft.com/office/drawing/2014/main" id="{5A492F66-01BF-4890-8423-224596957A6F}"/>
                      </a:ext>
                    </a:extLst>
                  </p:cNvPr>
                  <p:cNvCxnSpPr>
                    <a:stCxn id="31" idx="6"/>
                    <a:endCxn id="28" idx="1"/>
                  </p:cNvCxnSpPr>
                  <p:nvPr/>
                </p:nvCxnSpPr>
                <p:spPr>
                  <a:xfrm>
                    <a:off x="8259735" y="4596411"/>
                    <a:ext cx="11478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ttore a gomito 35">
                    <a:extLst>
                      <a:ext uri="{FF2B5EF4-FFF2-40B4-BE49-F238E27FC236}">
                        <a16:creationId xmlns:a16="http://schemas.microsoft.com/office/drawing/2014/main" id="{CDF63D5C-CC61-4E60-9D0C-2A37FBC1464A}"/>
                      </a:ext>
                    </a:extLst>
                  </p:cNvPr>
                  <p:cNvCxnSpPr>
                    <a:stCxn id="29" idx="1"/>
                    <a:endCxn id="31" idx="4"/>
                  </p:cNvCxnSpPr>
                  <p:nvPr/>
                </p:nvCxnSpPr>
                <p:spPr>
                  <a:xfrm rot="10800000">
                    <a:off x="8130514" y="4734909"/>
                    <a:ext cx="567675" cy="827217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nettore 2 36">
                    <a:extLst>
                      <a:ext uri="{FF2B5EF4-FFF2-40B4-BE49-F238E27FC236}">
                        <a16:creationId xmlns:a16="http://schemas.microsoft.com/office/drawing/2014/main" id="{6D123C27-3517-4996-9C17-2CFE98893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55465" y="4598632"/>
                    <a:ext cx="60529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Connettore 2 19">
                  <a:extLst>
                    <a:ext uri="{FF2B5EF4-FFF2-40B4-BE49-F238E27FC236}">
                      <a16:creationId xmlns:a16="http://schemas.microsoft.com/office/drawing/2014/main" id="{E4448655-F003-4B90-AD91-C43563B56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1308" y="2586059"/>
                  <a:ext cx="650915" cy="904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FD4CFAB5-1866-4E78-B840-0E0052BA0751}"/>
                    </a:ext>
                  </a:extLst>
                </p:cNvPr>
                <p:cNvSpPr txBox="1"/>
                <p:nvPr/>
              </p:nvSpPr>
              <p:spPr>
                <a:xfrm>
                  <a:off x="10249025" y="1307630"/>
                  <a:ext cx="14828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b="1" dirty="0">
                      <a:solidFill>
                        <a:srgbClr val="FF0000"/>
                      </a:solidFill>
                    </a:rPr>
                    <a:t>Simulazione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pic>
              <p:nvPicPr>
                <p:cNvPr id="22" name="Immagine 21" descr="Immagine che contiene disegnando, segnale&#10;&#10;Descrizione generata automaticamente">
                  <a:extLst>
                    <a:ext uri="{FF2B5EF4-FFF2-40B4-BE49-F238E27FC236}">
                      <a16:creationId xmlns:a16="http://schemas.microsoft.com/office/drawing/2014/main" id="{0A4900C4-CAA5-46E3-997A-5F2C5CB0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3313" y="3278744"/>
                  <a:ext cx="1628564" cy="850925"/>
                </a:xfrm>
                <a:prstGeom prst="rect">
                  <a:avLst/>
                </a:prstGeom>
              </p:spPr>
            </p:pic>
            <p:cxnSp>
              <p:nvCxnSpPr>
                <p:cNvPr id="23" name="Connettore 2 22">
                  <a:extLst>
                    <a:ext uri="{FF2B5EF4-FFF2-40B4-BE49-F238E27FC236}">
                      <a16:creationId xmlns:a16="http://schemas.microsoft.com/office/drawing/2014/main" id="{3B0CFE0F-1393-4D9A-A49A-ACB3632A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78926" y="2553628"/>
                  <a:ext cx="542137" cy="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ttore diritto 23">
                  <a:extLst>
                    <a:ext uri="{FF2B5EF4-FFF2-40B4-BE49-F238E27FC236}">
                      <a16:creationId xmlns:a16="http://schemas.microsoft.com/office/drawing/2014/main" id="{598913D0-708A-4AAD-B5EB-B7BF55C47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996" y="1703726"/>
                  <a:ext cx="10920025" cy="0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ttore diritto 24">
                  <a:extLst>
                    <a:ext uri="{FF2B5EF4-FFF2-40B4-BE49-F238E27FC236}">
                      <a16:creationId xmlns:a16="http://schemas.microsoft.com/office/drawing/2014/main" id="{F8BB35C9-6B00-4C16-9A36-FEF9523F41CA}"/>
                    </a:ext>
                  </a:extLst>
                </p:cNvPr>
                <p:cNvCxnSpPr/>
                <p:nvPr/>
              </p:nvCxnSpPr>
              <p:spPr>
                <a:xfrm flipH="1">
                  <a:off x="816696" y="1717580"/>
                  <a:ext cx="2281381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ttore diritto 25">
                  <a:extLst>
                    <a:ext uri="{FF2B5EF4-FFF2-40B4-BE49-F238E27FC236}">
                      <a16:creationId xmlns:a16="http://schemas.microsoft.com/office/drawing/2014/main" id="{D26CDF8C-F6FB-41BB-BD06-4F3E2345B786}"/>
                    </a:ext>
                  </a:extLst>
                </p:cNvPr>
                <p:cNvCxnSpPr/>
                <p:nvPr/>
              </p:nvCxnSpPr>
              <p:spPr>
                <a:xfrm flipH="1">
                  <a:off x="3702818" y="1717580"/>
                  <a:ext cx="2281381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ttore diritto 26">
                  <a:extLst>
                    <a:ext uri="{FF2B5EF4-FFF2-40B4-BE49-F238E27FC236}">
                      <a16:creationId xmlns:a16="http://schemas.microsoft.com/office/drawing/2014/main" id="{F5E30EF2-F659-431D-A6C2-C61F7C8AC8D8}"/>
                    </a:ext>
                  </a:extLst>
                </p:cNvPr>
                <p:cNvCxnSpPr/>
                <p:nvPr/>
              </p:nvCxnSpPr>
              <p:spPr>
                <a:xfrm flipH="1">
                  <a:off x="6767105" y="1721815"/>
                  <a:ext cx="2281381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0571789-4D6E-4C62-BA0F-9721AEBFA950}"/>
                </a:ext>
              </a:extLst>
            </p:cNvPr>
            <p:cNvCxnSpPr/>
            <p:nvPr/>
          </p:nvCxnSpPr>
          <p:spPr>
            <a:xfrm flipH="1">
              <a:off x="9471754" y="1726049"/>
              <a:ext cx="2281381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ttangolo 37">
            <a:extLst>
              <a:ext uri="{FF2B5EF4-FFF2-40B4-BE49-F238E27FC236}">
                <a16:creationId xmlns:a16="http://schemas.microsoft.com/office/drawing/2014/main" id="{AABCFF58-29D1-4295-A363-CF4F38D4BEE4}"/>
              </a:ext>
            </a:extLst>
          </p:cNvPr>
          <p:cNvSpPr/>
          <p:nvPr/>
        </p:nvSpPr>
        <p:spPr>
          <a:xfrm>
            <a:off x="1582104" y="1111179"/>
            <a:ext cx="8603870" cy="168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L’obiettivo della prima fase del progetto è la </a:t>
            </a:r>
            <a:r>
              <a:rPr lang="en-US" sz="1900" b="1" dirty="0">
                <a:latin typeface="+mj-lt"/>
              </a:rPr>
              <a:t>realizzazione di un modello</a:t>
            </a:r>
            <a:r>
              <a:rPr lang="en-US" sz="1900" dirty="0">
                <a:latin typeface="+mj-lt"/>
              </a:rPr>
              <a:t> del sistema pkm.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Questo ci permette di: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Comprendere il comportamento del banco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Progettare un controllore idoneo sul sistema simulato 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Proporre leggi di moto adatte ( </a:t>
            </a:r>
            <a:r>
              <a:rPr lang="en-US" sz="1900" u="sng" dirty="0">
                <a:latin typeface="+mj-lt"/>
              </a:rPr>
              <a:t>-&gt; studiare workspace e singolarità</a:t>
            </a:r>
            <a:r>
              <a:rPr lang="en-US" sz="1900" dirty="0">
                <a:latin typeface="+mj-lt"/>
              </a:rPr>
              <a:t>)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0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B5B74-F6F9-4C2B-A78C-272A521C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66" y="1234441"/>
            <a:ext cx="4169663" cy="438911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DE384DF-2FC8-4943-B678-DBE3699D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29" y="579164"/>
            <a:ext cx="6731338" cy="550286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1AFD13-E758-4969-B183-93A05181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00896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D132A57-3B2B-499A-A268-5080A353F832}" type="slidenum">
              <a:rPr lang="en-US" b="1" smtClean="0"/>
              <a:pPr algn="r">
                <a:spcAft>
                  <a:spcPts val="600"/>
                </a:spcAft>
              </a:pPr>
              <a:t>6</a:t>
            </a:fld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20B72AA-00C5-4712-BB1F-A06422F1A705}"/>
              </a:ext>
            </a:extLst>
          </p:cNvPr>
          <p:cNvSpPr txBox="1">
            <a:spLocks/>
          </p:cNvSpPr>
          <p:nvPr/>
        </p:nvSpPr>
        <p:spPr>
          <a:xfrm>
            <a:off x="1050492" y="131489"/>
            <a:ext cx="6377145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Partiremo quindi da qui!</a:t>
            </a:r>
          </a:p>
        </p:txBody>
      </p:sp>
    </p:spTree>
    <p:extLst>
      <p:ext uri="{BB962C8B-B14F-4D97-AF65-F5344CB8AC3E}">
        <p14:creationId xmlns:p14="http://schemas.microsoft.com/office/powerpoint/2010/main" val="124156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2E35CF9C-C2FB-4DC6-B34F-8D08D842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1392536" y="148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E3385B-D840-4EB0-892A-97AF7242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D132A57-3B2B-499A-A268-5080A353F832}" type="slidenum">
              <a:rPr lang="en-US" smtClean="0"/>
              <a:pPr algn="r"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175C141-EE1F-466E-A193-CAEF8DB41933}"/>
              </a:ext>
            </a:extLst>
          </p:cNvPr>
          <p:cNvSpPr txBox="1">
            <a:spLocks/>
          </p:cNvSpPr>
          <p:nvPr/>
        </p:nvSpPr>
        <p:spPr>
          <a:xfrm>
            <a:off x="1044139" y="128140"/>
            <a:ext cx="623555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Seconda fase:                              Banco prova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B7A92BB-00FE-4894-B4BF-CFE530DAB4CE}"/>
              </a:ext>
            </a:extLst>
          </p:cNvPr>
          <p:cNvSpPr/>
          <p:nvPr/>
        </p:nvSpPr>
        <p:spPr>
          <a:xfrm>
            <a:off x="6658253" y="2414725"/>
            <a:ext cx="3089429" cy="62288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AD8A8D7-6C2D-4E28-8FB3-37AD365678B2}"/>
              </a:ext>
            </a:extLst>
          </p:cNvPr>
          <p:cNvSpPr/>
          <p:nvPr/>
        </p:nvSpPr>
        <p:spPr>
          <a:xfrm>
            <a:off x="6800295" y="2796449"/>
            <a:ext cx="1944210" cy="76344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98E1323-AE58-4CA4-A572-B316D011F746}"/>
              </a:ext>
            </a:extLst>
          </p:cNvPr>
          <p:cNvSpPr/>
          <p:nvPr/>
        </p:nvSpPr>
        <p:spPr>
          <a:xfrm>
            <a:off x="4864963" y="3037610"/>
            <a:ext cx="668785" cy="8833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328EF91-1C5B-41C6-8C4D-8B879C933C28}"/>
              </a:ext>
            </a:extLst>
          </p:cNvPr>
          <p:cNvSpPr/>
          <p:nvPr/>
        </p:nvSpPr>
        <p:spPr>
          <a:xfrm>
            <a:off x="4361897" y="4065987"/>
            <a:ext cx="1426344" cy="107418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EA0987F-4889-4877-ABB3-024417AC4E07}"/>
              </a:ext>
            </a:extLst>
          </p:cNvPr>
          <p:cNvSpPr/>
          <p:nvPr/>
        </p:nvSpPr>
        <p:spPr>
          <a:xfrm>
            <a:off x="4181383" y="1597701"/>
            <a:ext cx="1697853" cy="183129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F107BDF-B979-40FB-B35F-963D2AF49694}"/>
              </a:ext>
            </a:extLst>
          </p:cNvPr>
          <p:cNvSpPr/>
          <p:nvPr/>
        </p:nvSpPr>
        <p:spPr>
          <a:xfrm>
            <a:off x="3402365" y="3037610"/>
            <a:ext cx="1090521" cy="200490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5CE3D0-1E22-49F5-9D71-CA7BBE9D3B4D}"/>
              </a:ext>
            </a:extLst>
          </p:cNvPr>
          <p:cNvSpPr txBox="1"/>
          <p:nvPr/>
        </p:nvSpPr>
        <p:spPr>
          <a:xfrm>
            <a:off x="10052483" y="2008713"/>
            <a:ext cx="1683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ALIMENTATORI (24-70V)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0A7EFA4-5561-4535-91BD-19E1E2CE85B4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9747682" y="2270323"/>
            <a:ext cx="1146723" cy="455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1D9B0F5-7FAA-48A4-A9B4-76C02485644E}"/>
              </a:ext>
            </a:extLst>
          </p:cNvPr>
          <p:cNvSpPr txBox="1"/>
          <p:nvPr/>
        </p:nvSpPr>
        <p:spPr>
          <a:xfrm>
            <a:off x="10054045" y="3182012"/>
            <a:ext cx="1683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TARGET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1D48FAB-A975-4007-A8D6-BA8AEBB2C1A5}"/>
              </a:ext>
            </a:extLst>
          </p:cNvPr>
          <p:cNvCxnSpPr>
            <a:cxnSpLocks/>
          </p:cNvCxnSpPr>
          <p:nvPr/>
        </p:nvCxnSpPr>
        <p:spPr>
          <a:xfrm flipH="1" flipV="1">
            <a:off x="8744505" y="3182012"/>
            <a:ext cx="1307978" cy="130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6FC2524-06F9-4FAC-A5D6-D7430B9B34BE}"/>
              </a:ext>
            </a:extLst>
          </p:cNvPr>
          <p:cNvSpPr txBox="1"/>
          <p:nvPr/>
        </p:nvSpPr>
        <p:spPr>
          <a:xfrm>
            <a:off x="5703556" y="878776"/>
            <a:ext cx="954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MOTORI VITE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E11C5F5-E56F-4451-B589-CD812F76261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398757" y="1140386"/>
            <a:ext cx="782148" cy="455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4A49949-1537-4DA1-A902-E5200F59193B}"/>
              </a:ext>
            </a:extLst>
          </p:cNvPr>
          <p:cNvSpPr txBox="1"/>
          <p:nvPr/>
        </p:nvSpPr>
        <p:spPr>
          <a:xfrm>
            <a:off x="1674877" y="3037610"/>
            <a:ext cx="1271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MOTORI BRACCIA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B2DC503-0B97-4E35-B0F0-F9D8ED27A0B1}"/>
              </a:ext>
            </a:extLst>
          </p:cNvPr>
          <p:cNvCxnSpPr>
            <a:cxnSpLocks/>
            <a:stCxn id="28" idx="2"/>
            <a:endCxn id="17" idx="1"/>
          </p:cNvCxnSpPr>
          <p:nvPr/>
        </p:nvCxnSpPr>
        <p:spPr>
          <a:xfrm>
            <a:off x="2310502" y="3299220"/>
            <a:ext cx="1091863" cy="740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E6ECD-1F73-4D59-8D22-DA31FFA00924}"/>
              </a:ext>
            </a:extLst>
          </p:cNvPr>
          <p:cNvSpPr txBox="1"/>
          <p:nvPr/>
        </p:nvSpPr>
        <p:spPr>
          <a:xfrm>
            <a:off x="4699120" y="6408107"/>
            <a:ext cx="1089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AZIONAMENTI 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DFEF4FCD-D387-4C19-893A-740BAFA6BEB8}"/>
              </a:ext>
            </a:extLst>
          </p:cNvPr>
          <p:cNvCxnSpPr>
            <a:cxnSpLocks/>
            <a:stCxn id="33" idx="0"/>
            <a:endCxn id="15" idx="2"/>
          </p:cNvCxnSpPr>
          <p:nvPr/>
        </p:nvCxnSpPr>
        <p:spPr>
          <a:xfrm flipH="1" flipV="1">
            <a:off x="5075069" y="5140171"/>
            <a:ext cx="168930" cy="1267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F53329B-2C21-4502-8470-F7EE4B5EC98F}"/>
              </a:ext>
            </a:extLst>
          </p:cNvPr>
          <p:cNvSpPr txBox="1"/>
          <p:nvPr/>
        </p:nvSpPr>
        <p:spPr>
          <a:xfrm>
            <a:off x="6674895" y="5720700"/>
            <a:ext cx="1385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+mj-lt"/>
              </a:rPr>
              <a:t>MODULO BECKOFF  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50ECD824-F4B4-4ADF-BF85-759EF393FD15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470459" y="3820391"/>
            <a:ext cx="1897265" cy="1900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>
            <a:extLst>
              <a:ext uri="{FF2B5EF4-FFF2-40B4-BE49-F238E27FC236}">
                <a16:creationId xmlns:a16="http://schemas.microsoft.com/office/drawing/2014/main" id="{084B1A0D-92E7-46FC-8B7D-B4D4ECE6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03" r="38667"/>
          <a:stretch/>
        </p:blipFill>
        <p:spPr>
          <a:xfrm>
            <a:off x="8080896" y="4908622"/>
            <a:ext cx="1001881" cy="1812853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89B9FB5-1F95-439E-A0AE-A9F6D6A2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8526">
            <a:off x="2514975" y="5542020"/>
            <a:ext cx="1977945" cy="10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8" grpId="0"/>
      <p:bldP spid="21" grpId="0"/>
      <p:bldP spid="25" grpId="0"/>
      <p:bldP spid="28" grpId="0"/>
      <p:bldP spid="33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94D16F-AB3F-408E-A29E-B25415CB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8</a:t>
            </a:fld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4B90567-1D92-4703-BB5A-11951720EA16}"/>
              </a:ext>
            </a:extLst>
          </p:cNvPr>
          <p:cNvSpPr txBox="1">
            <a:spLocks/>
          </p:cNvSpPr>
          <p:nvPr/>
        </p:nvSpPr>
        <p:spPr>
          <a:xfrm>
            <a:off x="1050492" y="131489"/>
            <a:ext cx="9120728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/>
              <a:t>La comunicazione tra i diversi componenti avviene tramite EtherCAT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4BB8341-82DB-474B-8C4A-3139DCF7CA44}"/>
              </a:ext>
            </a:extLst>
          </p:cNvPr>
          <p:cNvGrpSpPr/>
          <p:nvPr/>
        </p:nvGrpSpPr>
        <p:grpSpPr>
          <a:xfrm>
            <a:off x="2027743" y="1641419"/>
            <a:ext cx="7264588" cy="3709013"/>
            <a:chOff x="1797008" y="1015405"/>
            <a:chExt cx="7601442" cy="4175506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99CE54A-96A7-499B-8BC3-186C416CA9C2}"/>
                </a:ext>
              </a:extLst>
            </p:cNvPr>
            <p:cNvSpPr/>
            <p:nvPr/>
          </p:nvSpPr>
          <p:spPr>
            <a:xfrm>
              <a:off x="7066308" y="4479711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5C3E9164-124E-479E-9F9B-EB33144AAF36}"/>
                </a:ext>
              </a:extLst>
            </p:cNvPr>
            <p:cNvSpPr/>
            <p:nvPr/>
          </p:nvSpPr>
          <p:spPr>
            <a:xfrm>
              <a:off x="1797008" y="1959600"/>
              <a:ext cx="2508257" cy="760537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2E2FA150-CC6C-4A9C-BB23-175A9B50B333}"/>
                </a:ext>
              </a:extLst>
            </p:cNvPr>
            <p:cNvSpPr/>
            <p:nvPr/>
          </p:nvSpPr>
          <p:spPr>
            <a:xfrm>
              <a:off x="6890193" y="1892922"/>
              <a:ext cx="2508257" cy="627140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904C79-8DAB-409E-A844-AECF35B7E8A1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7" name="Connettore a gomito 16">
              <a:extLst>
                <a:ext uri="{FF2B5EF4-FFF2-40B4-BE49-F238E27FC236}">
                  <a16:creationId xmlns:a16="http://schemas.microsoft.com/office/drawing/2014/main" id="{591D42E6-B42B-426B-9A39-9F7FCD8AF46A}"/>
                </a:ext>
              </a:extLst>
            </p:cNvPr>
            <p:cNvCxnSpPr>
              <a:cxnSpLocks/>
              <a:stCxn id="43" idx="0"/>
              <a:endCxn id="42" idx="3"/>
            </p:cNvCxnSpPr>
            <p:nvPr/>
          </p:nvCxnSpPr>
          <p:spPr>
            <a:xfrm>
              <a:off x="9092780" y="1015405"/>
              <a:ext cx="86376" cy="2733167"/>
            </a:xfrm>
            <a:prstGeom prst="bentConnector3">
              <a:avLst>
                <a:gd name="adj1" fmla="val 946922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62ED6CF-27F4-43CC-9259-66181200BD95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F9299D3-953A-4358-88F9-740B16BA5BF5}"/>
                </a:ext>
              </a:extLst>
            </p:cNvPr>
            <p:cNvCxnSpPr>
              <a:cxnSpLocks/>
            </p:cNvCxnSpPr>
            <p:nvPr/>
          </p:nvCxnSpPr>
          <p:spPr>
            <a:xfrm>
              <a:off x="4501375" y="1100966"/>
              <a:ext cx="2623901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Advantech IPC-610 Industrial PC Chassis - Price, Specs">
            <a:extLst>
              <a:ext uri="{FF2B5EF4-FFF2-40B4-BE49-F238E27FC236}">
                <a16:creationId xmlns:a16="http://schemas.microsoft.com/office/drawing/2014/main" id="{976A6F60-9DD6-4A1D-A7D1-55875ACE2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1915331" y="777559"/>
            <a:ext cx="2621931" cy="16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1961D6C-6E54-463C-BD41-7259D2E4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09" y="3541781"/>
            <a:ext cx="1977945" cy="1054904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9C6BDA4E-6AC7-4D9D-B37C-2510C852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03" r="38667"/>
          <a:stretch/>
        </p:blipFill>
        <p:spPr>
          <a:xfrm rot="5400000">
            <a:off x="7592839" y="734992"/>
            <a:ext cx="1001881" cy="181285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2F6009C1-9624-4760-AD2E-D392787D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18" y="3541781"/>
            <a:ext cx="1977945" cy="1054904"/>
          </a:xfrm>
          <a:prstGeom prst="rect">
            <a:avLst/>
          </a:prstGeom>
        </p:spPr>
      </p:pic>
      <p:sp>
        <p:nvSpPr>
          <p:cNvPr id="69" name="Rettangolo 68">
            <a:extLst>
              <a:ext uri="{FF2B5EF4-FFF2-40B4-BE49-F238E27FC236}">
                <a16:creationId xmlns:a16="http://schemas.microsoft.com/office/drawing/2014/main" id="{03C0B29F-010A-46EF-ACAA-4F14F061A7F2}"/>
              </a:ext>
            </a:extLst>
          </p:cNvPr>
          <p:cNvSpPr/>
          <p:nvPr/>
        </p:nvSpPr>
        <p:spPr>
          <a:xfrm>
            <a:off x="2203122" y="4718688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B3B01DC8-79D5-45D2-A003-1628F29D8466}"/>
              </a:ext>
            </a:extLst>
          </p:cNvPr>
          <p:cNvCxnSpPr>
            <a:cxnSpLocks/>
          </p:cNvCxnSpPr>
          <p:nvPr/>
        </p:nvCxnSpPr>
        <p:spPr>
          <a:xfrm flipH="1">
            <a:off x="4276976" y="4042493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0F572-E565-44B8-8801-BCBDF899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2A57-3B2B-499A-A268-5080A353F832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A49EF81-514E-492A-8D59-9C26D84E11FA}"/>
              </a:ext>
            </a:extLst>
          </p:cNvPr>
          <p:cNvSpPr/>
          <p:nvPr/>
        </p:nvSpPr>
        <p:spPr>
          <a:xfrm>
            <a:off x="5220069" y="584695"/>
            <a:ext cx="6516209" cy="5078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L’obiettivo della seconda fase è la movimentazione vera e propria del manipolatore.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900" dirty="0">
              <a:latin typeface="+mj-lt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Il lavoro sarà suddiviso (idealmente) nelle seguenti fasi: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Verifica della corretta cablatura del banco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Configurazione degli azionamenti ( software CME ) 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Sviluppo del software in Simulink Real-Time 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Test della comunicazione Ethercat 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</a:rPr>
              <a:t>Verifica del sistema di controllo progettato in sede di simulazione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      (</a:t>
            </a:r>
            <a:r>
              <a:rPr lang="en-US" sz="1900" u="sng" dirty="0">
                <a:latin typeface="+mj-lt"/>
              </a:rPr>
              <a:t>Prima a motori staccati così nessun robot verrà accattorciato</a:t>
            </a:r>
            <a:r>
              <a:rPr lang="en-US" sz="1900" dirty="0">
                <a:latin typeface="+mj-lt"/>
              </a:rPr>
              <a:t>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latin typeface="+mj-lt"/>
              </a:rPr>
              <a:t>Fatto questo sarete liberi di sperimentare con le leggi di moto!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dirty="0">
              <a:latin typeface="+mj-lt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+mj-lt"/>
              </a:rPr>
              <a:t>L’idea è poi quella di spostarsi sul telecontrollo. 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DD738EB-FB52-41CC-B43C-1E9FC6A20DFA}"/>
              </a:ext>
            </a:extLst>
          </p:cNvPr>
          <p:cNvSpPr txBox="1">
            <a:spLocks/>
          </p:cNvSpPr>
          <p:nvPr/>
        </p:nvSpPr>
        <p:spPr>
          <a:xfrm>
            <a:off x="1124039" y="2370340"/>
            <a:ext cx="3119488" cy="753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Seconda fase:                              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00A1B6C-E6DD-4191-9073-CF15C255D918}"/>
              </a:ext>
            </a:extLst>
          </p:cNvPr>
          <p:cNvCxnSpPr/>
          <p:nvPr/>
        </p:nvCxnSpPr>
        <p:spPr>
          <a:xfrm>
            <a:off x="4776186" y="284085"/>
            <a:ext cx="0" cy="5450890"/>
          </a:xfrm>
          <a:prstGeom prst="line">
            <a:avLst/>
          </a:prstGeom>
          <a:ln w="28575">
            <a:solidFill>
              <a:srgbClr val="FF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55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5B2636F883E44B4E3CEFB859E2950" ma:contentTypeVersion="4" ma:contentTypeDescription="Create a new document." ma:contentTypeScope="" ma:versionID="e813a4019cf45c1e82853d1bb8c3b316">
  <xsd:schema xmlns:xsd="http://www.w3.org/2001/XMLSchema" xmlns:xs="http://www.w3.org/2001/XMLSchema" xmlns:p="http://schemas.microsoft.com/office/2006/metadata/properties" xmlns:ns3="b5b6ac83-d23e-4043-a47c-98a58ec5fae9" targetNamespace="http://schemas.microsoft.com/office/2006/metadata/properties" ma:root="true" ma:fieldsID="894acb54de5f1de7155b85e2ecbb2b7d" ns3:_="">
    <xsd:import namespace="b5b6ac83-d23e-4043-a47c-98a58ec5fa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6ac83-d23e-4043-a47c-98a58ec5fa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01FD3E-589C-4A11-A4CB-9A9A76D9B7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b6ac83-d23e-4043-a47c-98a58ec5fa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6D67D2-C420-4C90-A0A7-EA7854A51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571128-9F00-41A3-8815-95744961B7BD}">
  <ds:schemaRefs>
    <ds:schemaRef ds:uri="b5b6ac83-d23e-4043-a47c-98a58ec5fae9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388</Words>
  <Application>Microsoft Office PowerPoint</Application>
  <PresentationFormat>Widescreen</PresentationFormat>
  <Paragraphs>79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Sana</dc:creator>
  <cp:lastModifiedBy>Jasmine Santinelli</cp:lastModifiedBy>
  <cp:revision>99</cp:revision>
  <dcterms:created xsi:type="dcterms:W3CDTF">2020-03-15T11:29:31Z</dcterms:created>
  <dcterms:modified xsi:type="dcterms:W3CDTF">2021-04-13T12:13:16Z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0x010100F7D5B2636F883E44B4E3CEFB859E2950</vt:lpwstr>
  </property>
</Properties>
</file>